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4630400" cy="8229600"/>
  <p:notesSz cx="8229600" cy="14630400"/>
  <p:embeddedFontLst>
    <p:embeddedFont>
      <p:font typeface="Georgia Pro Black" panose="02040A02050405020203" pitchFamily="18" charset="0"/>
      <p:bold r:id="rId17"/>
    </p:embeddedFont>
    <p:embeddedFont>
      <p:font typeface="Syne" panose="020B0604020202020204" charset="0"/>
      <p:regular r:id="rId18"/>
    </p:embeddedFont>
    <p:embeddedFont>
      <p:font typeface="Syne Extra 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6400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52025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5" Type="http://schemas.openxmlformats.org/officeDocument/2006/relationships/hyperlink" Target="https://github.com/mihir0804" TargetMode="External"/><Relationship Id="rId4" Type="http://schemas.openxmlformats.org/officeDocument/2006/relationships/hyperlink" Target="mailto:mihirughade0804@gmail.com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681" y="534591"/>
            <a:ext cx="7162919" cy="716291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449277"/>
            <a:ext cx="11810383" cy="10470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300"/>
              </a:lnSpc>
              <a:buNone/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Strategy Backtesting Module – AI Trading System (Indian Stock Market)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672716" y="1496291"/>
            <a:ext cx="12052530" cy="9363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This module allows users to simulate and evaluate trading strategies on historical data</a:t>
            </a:r>
          </a:p>
          <a:p>
            <a:pPr algn="l">
              <a:lnSpc>
                <a:spcPts val="2850"/>
              </a:lnSpc>
              <a:buSzPct val="100000"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     using AI techniques like </a:t>
            </a: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Neural Network Momentum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672716" y="2332131"/>
            <a:ext cx="13042821" cy="452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Users can configure parameters such as </a:t>
            </a: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capital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 </a:t>
            </a: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date range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 and </a:t>
            </a: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strategy type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before running a </a:t>
            </a:r>
            <a:r>
              <a:rPr lang="en-US" sz="2000" dirty="0" err="1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backtest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72716" y="2889863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It helps in identifying profitable strategies before live deployment, minimizing real-world</a:t>
            </a:r>
          </a:p>
          <a:p>
            <a:pPr algn="l">
              <a:lnSpc>
                <a:spcPts val="2850"/>
              </a:lnSpc>
              <a:buSzPct val="100000"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      risk and improving decision-making.</a:t>
            </a:r>
            <a:endParaRPr lang="en-US" sz="20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182" y="3620072"/>
            <a:ext cx="12604173" cy="4453663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43047" y="298305"/>
            <a:ext cx="12544306" cy="6541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36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System Settings – AI Trading Platform Configuration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715683" y="952434"/>
            <a:ext cx="13199031" cy="6541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This panel allows users to define </a:t>
            </a: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trading parameters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such as execution frequency, max trades per day, and commission rate to simulate realistic trading conditions.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715685" y="1704719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It includes </a:t>
            </a: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API and data source integrations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, such as Yahoo Finance for live data and optional </a:t>
            </a:r>
          </a:p>
          <a:p>
            <a:pPr algn="l">
              <a:lnSpc>
                <a:spcPts val="2550"/>
              </a:lnSpc>
              <a:buSzPct val="100000"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      OpenAI API for AI-enhanced features.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15683" y="2490289"/>
            <a:ext cx="13199031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Users can perform system maintenance tasks like </a:t>
            </a: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clearing cache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and </a:t>
            </a: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exporting logs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to ensure </a:t>
            </a:r>
          </a:p>
          <a:p>
            <a:pPr algn="l">
              <a:lnSpc>
                <a:spcPts val="2550"/>
              </a:lnSpc>
              <a:buSzPct val="100000"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      smooth and auditable operation.</a:t>
            </a:r>
            <a:endParaRPr lang="en-US" sz="20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236" y="3275859"/>
            <a:ext cx="12989923" cy="480826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1280" y="1291174"/>
            <a:ext cx="12924234" cy="8505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5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Benefits of AI Trading Genius</a:t>
            </a:r>
            <a:endParaRPr lang="en-US" sz="50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708672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Accessible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049554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Institutional-grade tools for individual investors.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6884" y="2708672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56884" y="35591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Safe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56884" y="4049554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Strong risk controls and paper trading mode.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979432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93790" y="5829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Intelligent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93790" y="6320314"/>
            <a:ext cx="637960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AI-powered insights for confident decisions.</a:t>
            </a:r>
            <a:endParaRPr lang="en-US" sz="175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6884" y="4979432"/>
            <a:ext cx="566976" cy="566976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7456884" y="58298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D7E5D8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Transparent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7456884" y="6320314"/>
            <a:ext cx="63797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Real-time performance and logs.</a:t>
            </a:r>
            <a:endParaRPr lang="en-US" sz="175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00729" y="578124"/>
            <a:ext cx="9628942" cy="8246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Disclaimer &amp; Contact</a:t>
            </a:r>
            <a:endParaRPr lang="en-US" sz="6000" dirty="0"/>
          </a:p>
        </p:txBody>
      </p:sp>
      <p:sp>
        <p:nvSpPr>
          <p:cNvPr id="3" name="Shape 1"/>
          <p:cNvSpPr/>
          <p:nvPr/>
        </p:nvSpPr>
        <p:spPr>
          <a:xfrm>
            <a:off x="793787" y="1742935"/>
            <a:ext cx="13042821" cy="1326713"/>
          </a:xfrm>
          <a:prstGeom prst="roundRect">
            <a:avLst>
              <a:gd name="adj" fmla="val 7181"/>
            </a:avLst>
          </a:prstGeom>
          <a:solidFill>
            <a:srgbClr val="450707"/>
          </a:solidFill>
          <a:ln/>
        </p:spPr>
        <p:txBody>
          <a:bodyPr/>
          <a:lstStyle/>
          <a:p>
            <a:endParaRPr lang="en-IN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026" y="2031249"/>
            <a:ext cx="283488" cy="226814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275753" y="2031249"/>
            <a:ext cx="120788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IMPORTANT:</a:t>
            </a:r>
            <a:r>
              <a:rPr lang="en-US" sz="20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This system is for educational purposes only. Trading involves significant risk of loss. Use only risk capital you can afford to lose.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793787" y="3580794"/>
            <a:ext cx="5110996" cy="534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3600" b="1" dirty="0">
                <a:solidFill>
                  <a:srgbClr val="F0F4F1"/>
                </a:solidFill>
                <a:latin typeface="Georgia Pro Black" panose="02040A02050405020203" pitchFamily="18" charset="0"/>
                <a:ea typeface="STHupo" panose="020B0503020204020204" pitchFamily="2" charset="-122"/>
                <a:cs typeface="Aharoni" panose="02010803020104030203" pitchFamily="2" charset="-79"/>
              </a:rPr>
              <a:t>Team: </a:t>
            </a:r>
            <a:r>
              <a:rPr lang="en-US" sz="3600" b="1" u="heavy" dirty="0">
                <a:solidFill>
                  <a:srgbClr val="F0F4F1"/>
                </a:solidFill>
                <a:latin typeface="Georgia Pro Black" panose="02040A02050405020203" pitchFamily="18" charset="0"/>
                <a:ea typeface="STHupo" panose="020B0503020204020204" pitchFamily="2" charset="-122"/>
                <a:cs typeface="Aharoni" panose="02010803020104030203" pitchFamily="2" charset="-79"/>
              </a:rPr>
              <a:t>Dataslayers</a:t>
            </a:r>
            <a:endParaRPr lang="en-US" sz="3600" u="heavy" dirty="0">
              <a:latin typeface="Georgia Pro Black" panose="02040A02050405020203" pitchFamily="18" charset="0"/>
              <a:ea typeface="STHupo" panose="020B0503020204020204" pitchFamily="2" charset="-122"/>
              <a:cs typeface="Aharoni" panose="02010803020104030203" pitchFamily="2" charset="-79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86" y="4517230"/>
            <a:ext cx="13042821" cy="14991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Developer:</a:t>
            </a:r>
            <a:r>
              <a:rPr lang="en-US" sz="2000" b="1" u="sng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MIHIR MILIND UGHADE   &amp;  TEAM.</a:t>
            </a:r>
          </a:p>
          <a:p>
            <a:pPr marL="0" indent="0">
              <a:lnSpc>
                <a:spcPts val="28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Email: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2000" u="sng" dirty="0">
                <a:solidFill>
                  <a:srgbClr val="A9F00F"/>
                </a:solidFill>
                <a:latin typeface="Syne" pitchFamily="34" charset="0"/>
                <a:ea typeface="Syne" pitchFamily="34" charset="-122"/>
                <a:cs typeface="Syne" pitchFamily="34" charset="-12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mihirughade0804@gmail.com</a:t>
            </a:r>
            <a:endParaRPr lang="en-US" sz="2000" u="sng" dirty="0">
              <a:solidFill>
                <a:srgbClr val="A9F00F"/>
              </a:solidFill>
              <a:latin typeface="Syne" pitchFamily="34" charset="0"/>
              <a:ea typeface="Syne" pitchFamily="34" charset="-122"/>
              <a:cs typeface="Syne" pitchFamily="34" charset="-120"/>
            </a:endParaRPr>
          </a:p>
          <a:p>
            <a:pPr>
              <a:lnSpc>
                <a:spcPts val="2850"/>
              </a:lnSpc>
            </a:pP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GitHub: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2000" u="sng" dirty="0">
                <a:solidFill>
                  <a:srgbClr val="A9F00F"/>
                </a:solidFill>
                <a:latin typeface="Syne" pitchFamily="34" charset="0"/>
                <a:ea typeface="Syne" pitchFamily="34" charset="-122"/>
                <a:cs typeface="Syne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https://github.com/mihir0804</a:t>
            </a: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 </a:t>
            </a:r>
          </a:p>
          <a:p>
            <a:pPr>
              <a:lnSpc>
                <a:spcPts val="2850"/>
              </a:lnSpc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</a:t>
            </a:r>
            <a:r>
              <a:rPr lang="en-US" sz="2000" b="1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LinkedIn : </a:t>
            </a:r>
            <a:r>
              <a:rPr lang="en-US" sz="2000" u="sng" dirty="0">
                <a:solidFill>
                  <a:srgbClr val="A9F00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https://www.linkedin.com/in/mihir-ughade-00601223a/</a:t>
            </a:r>
            <a:endParaRPr lang="en-US" sz="2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681" y="534591"/>
            <a:ext cx="7162919" cy="716291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81964"/>
            <a:ext cx="766500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Project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544372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AI Trading Genius leverages machine learning, real-time data analysis, and automated execution to empower traders with intelligent, data-driven decisions.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525328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1028224" y="47597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AI-Powered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5250180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Intelligent, data-driven decisions.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4525328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6"/>
          <p:cNvSpPr/>
          <p:nvPr/>
        </p:nvSpPr>
        <p:spPr>
          <a:xfrm>
            <a:off x="5451396" y="47597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Real-time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51396" y="5250180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Live market analysis and execution.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4525328"/>
            <a:ext cx="4196358" cy="1322189"/>
          </a:xfrm>
          <a:prstGeom prst="roundRect">
            <a:avLst>
              <a:gd name="adj" fmla="val 7205"/>
            </a:avLst>
          </a:prstGeom>
          <a:solidFill>
            <a:srgbClr val="547808"/>
          </a:solidFill>
          <a:ln w="7620">
            <a:solidFill>
              <a:srgbClr val="6D912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9"/>
          <p:cNvSpPr/>
          <p:nvPr/>
        </p:nvSpPr>
        <p:spPr>
          <a:xfrm>
            <a:off x="9874568" y="475976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Automated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4568" y="5250180"/>
            <a:ext cx="372749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Streamlined trading processes.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7088" y="1372196"/>
            <a:ext cx="13042821" cy="9449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Key Features: Core Functionality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23379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Machine Learning Predictions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Analyze real-time market data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Generate actionable trading signals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223379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Risk Management &amp; Portfolio Optimization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1588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Custom stop-loss &amp; position sizing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460105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Real-time portfolio risk scoring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525214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Paper Trading &amp; Live Trading Modes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646068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Safely test strategies without risking capital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5525214"/>
            <a:ext cx="50687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Interactive Dashboard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599521" y="61063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Streamlit UI with Plotly visualizations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599521" y="654855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Clear metrics and controls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871185" y="438582"/>
            <a:ext cx="10887789" cy="569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54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Key Features: Advanced Tools</a:t>
            </a:r>
            <a:endParaRPr lang="en-US" sz="5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811" y="1548289"/>
            <a:ext cx="3130748" cy="313074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44872" y="1507331"/>
            <a:ext cx="6455807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1319" y="2003346"/>
            <a:ext cx="2342793" cy="2340293"/>
          </a:xfrm>
          <a:prstGeom prst="rect">
            <a:avLst/>
          </a:prstGeom>
        </p:spPr>
      </p:pic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1183" y="5088612"/>
            <a:ext cx="5228034" cy="1049060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414843" y="5270659"/>
            <a:ext cx="3800475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Strategy Backtesting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5370790" y="5664398"/>
            <a:ext cx="3888700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Simulate performance over historical data.</a:t>
            </a:r>
            <a:endParaRPr lang="en-US" sz="14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09630" y="6183154"/>
            <a:ext cx="7211020" cy="104906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804416" y="6365200"/>
            <a:ext cx="3021449" cy="2845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Emergency Stop</a:t>
            </a:r>
            <a:endParaRPr lang="en-US" sz="1750" dirty="0"/>
          </a:p>
        </p:txBody>
      </p:sp>
      <p:sp>
        <p:nvSpPr>
          <p:cNvPr id="11" name="Text 5"/>
          <p:cNvSpPr/>
          <p:nvPr/>
        </p:nvSpPr>
        <p:spPr>
          <a:xfrm>
            <a:off x="4374237" y="6758940"/>
            <a:ext cx="5881807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Instantly halt all trading activities.</a:t>
            </a:r>
            <a:endParaRPr lang="en-US" sz="1400" dirty="0"/>
          </a:p>
        </p:txBody>
      </p:sp>
      <p:sp>
        <p:nvSpPr>
          <p:cNvPr id="12" name="Text 6"/>
          <p:cNvSpPr/>
          <p:nvPr/>
        </p:nvSpPr>
        <p:spPr>
          <a:xfrm>
            <a:off x="637342" y="7437001"/>
            <a:ext cx="13355717" cy="2912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82848" y="1285830"/>
            <a:ext cx="8118038" cy="886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6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Technology Stack</a:t>
            </a:r>
            <a:endParaRPr lang="en-US" sz="6600" dirty="0"/>
          </a:p>
        </p:txBody>
      </p:sp>
      <p:sp>
        <p:nvSpPr>
          <p:cNvPr id="3" name="Text 1"/>
          <p:cNvSpPr/>
          <p:nvPr/>
        </p:nvSpPr>
        <p:spPr>
          <a:xfrm>
            <a:off x="793790" y="3223379"/>
            <a:ext cx="39781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Core Technologies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15885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Python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60105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Streamlit (Web App)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04324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Plotly (Charts &amp; Analytics)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332928" y="3223379"/>
            <a:ext cx="3978116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Custom ML Models &amp; Strategies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5332928" y="451318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Processor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5332928" y="495538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ML Model Manager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332928" y="539757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Strategy Manager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332928" y="583977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Risk Manager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9872067" y="3223379"/>
            <a:ext cx="37580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System Modules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872067" y="3804523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Portfolio Manager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9872067" y="424672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AI Advisor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872067" y="4688919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Backtester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872067" y="513111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Trade Executor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941736" y="653945"/>
            <a:ext cx="8746808" cy="969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6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System Dashboard</a:t>
            </a:r>
            <a:endParaRPr lang="en-US" sz="6000" dirty="0"/>
          </a:p>
        </p:txBody>
      </p:sp>
      <p:sp>
        <p:nvSpPr>
          <p:cNvPr id="3" name="Text 1"/>
          <p:cNvSpPr/>
          <p:nvPr/>
        </p:nvSpPr>
        <p:spPr>
          <a:xfrm>
            <a:off x="793729" y="168068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The interactive dashboard provides a comprehensive overview of portfolio value, daily P&amp;L, open positions, and risk score. All amounts are in Indian Rupees (₹).</a:t>
            </a:r>
            <a:endParaRPr lang="en-US" sz="2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264" y="2671936"/>
            <a:ext cx="12541827" cy="531867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3399" y="987743"/>
            <a:ext cx="13042821" cy="9969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AI-Powered Trading Strategies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793789" y="204910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Configure and manage active AI strategies, including Ensemble Trend and Neural Network, with customizable max position size, stop loss, and take profit percentages.</a:t>
            </a:r>
            <a:endParaRPr lang="en-US" sz="2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4954" y="3057566"/>
            <a:ext cx="12219709" cy="481874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348746" y="513819"/>
            <a:ext cx="99329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4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Performance Analysis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918481" y="1468008"/>
            <a:ext cx="13042821" cy="8605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Monitor portfolio performance and key risk metrics such as Portfolio VaR, Sharpe Ratio, Max Drawdown, and Beta. </a:t>
            </a:r>
          </a:p>
          <a:p>
            <a:pPr marL="0" indent="0">
              <a:lnSpc>
                <a:spcPts val="2250"/>
              </a:lnSpc>
              <a:buNone/>
            </a:pPr>
            <a:r>
              <a:rPr lang="en-US" sz="20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Update risk parameters for optimal control.</a:t>
            </a:r>
            <a:endParaRPr lang="en-US" sz="20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479" y="2494314"/>
            <a:ext cx="12227442" cy="522146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436733" y="465824"/>
            <a:ext cx="9615607" cy="857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4000" b="1" dirty="0">
                <a:solidFill>
                  <a:srgbClr val="F0F4F1"/>
                </a:solidFill>
                <a:latin typeface="Syne Extra Bold" pitchFamily="34" charset="0"/>
                <a:ea typeface="Syne Extra Bold" pitchFamily="34" charset="-122"/>
                <a:cs typeface="Syne Extra Bold" pitchFamily="34" charset="-120"/>
              </a:rPr>
              <a:t>Risk Management &amp; Portfolio Optimization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40708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8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Custom </a:t>
            </a:r>
            <a:r>
              <a:rPr lang="en-US" sz="32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stop-loss</a:t>
            </a:r>
            <a:r>
              <a:rPr lang="en-US" sz="28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 &amp; position sizing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793790" y="193720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800" dirty="0">
                <a:solidFill>
                  <a:srgbClr val="D7E5D8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Real-time portfolio risk scoring</a:t>
            </a:r>
            <a:endParaRPr lang="en-US" sz="28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612113"/>
            <a:ext cx="13042821" cy="533040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535</Words>
  <Application>Microsoft Office PowerPoint</Application>
  <PresentationFormat>Custom</PresentationFormat>
  <Paragraphs>92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Syne Extra Bold</vt:lpstr>
      <vt:lpstr>Georgia Pro Black</vt:lpstr>
      <vt:lpstr>Syne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Ughade Mihir Milind [MBA - 2024]</cp:lastModifiedBy>
  <cp:revision>3</cp:revision>
  <dcterms:created xsi:type="dcterms:W3CDTF">2025-07-27T18:42:52Z</dcterms:created>
  <dcterms:modified xsi:type="dcterms:W3CDTF">2025-07-27T19:26:27Z</dcterms:modified>
</cp:coreProperties>
</file>